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2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5143500" type="screen16x9"/>
  <p:notesSz cx="6858000" cy="9144000"/>
  <p:embeddedFontLst>
    <p:embeddedFont>
      <p:font typeface="Calibri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78" y="-54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793537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Unambitious and increative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The focus is on redesign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Upgrade strategy - Neopost </a:t>
            </a:r>
          </a:p>
          <a:p>
            <a:pPr marL="742950" lvl="1" indent="-285750" rtl="0">
              <a:spcBef>
                <a:spcPts val="0"/>
              </a:spcBef>
              <a:buClr>
                <a:schemeClr val="dk1"/>
              </a:buClr>
              <a:buSzPct val="100000"/>
              <a:buChar char="–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sectors relevant to DfRem identified and the potential role for design explored eg Hydrogen Fuel Cell Vehicles</a:t>
            </a:r>
          </a:p>
          <a:p>
            <a:pPr marL="742950" lvl="1" indent="-285750" rtl="0">
              <a:spcBef>
                <a:spcPts val="0"/>
              </a:spcBef>
              <a:buClr>
                <a:schemeClr val="dk1"/>
              </a:buClr>
              <a:buSzPct val="100000"/>
              <a:buChar char="–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Participants acknowledgement importance of DfRem</a:t>
            </a:r>
          </a:p>
          <a:p>
            <a:pPr marL="742950" lvl="1" indent="-285750" rtl="0">
              <a:spcBef>
                <a:spcPts val="0"/>
              </a:spcBef>
              <a:buClr>
                <a:schemeClr val="dk1"/>
              </a:buClr>
              <a:buSzPct val="100000"/>
              <a:buChar char="–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 very little activity in practice, even OEMs operating refurb/reman don’t design for remanufacture (eg Neopost, Philips, Orangebox) but rather product has properties suited to remanufacturing in general</a:t>
            </a:r>
          </a:p>
          <a:p>
            <a:pPr marL="742950" lvl="1" indent="-285750" rtl="0">
              <a:spcBef>
                <a:spcPts val="0"/>
              </a:spcBef>
              <a:buClr>
                <a:schemeClr val="dk1"/>
              </a:buClr>
              <a:buSzPct val="100000"/>
              <a:buChar char="–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Companies unwilling to disclose information due to risks of brokers</a:t>
            </a:r>
          </a:p>
          <a:p>
            <a:pPr marL="1143000" lvl="2" indent="-228600" rtl="0">
              <a:spcBef>
                <a:spcPts val="0"/>
              </a:spcBef>
              <a:buClr>
                <a:schemeClr val="dk1"/>
              </a:buClr>
              <a:buSzPct val="100000"/>
              <a:buChar char="•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Thrust of reman activity happening in independent who have no control over design  </a:t>
            </a:r>
          </a:p>
          <a:p>
            <a:pPr marL="742950" lvl="1" indent="-285750" rtl="0">
              <a:spcBef>
                <a:spcPts val="0"/>
              </a:spcBef>
              <a:buClr>
                <a:schemeClr val="dk1"/>
              </a:buClr>
              <a:buSzPct val="100000"/>
              <a:buChar char="–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Relevant strategies for DfRem summarised </a:t>
            </a:r>
          </a:p>
          <a:p>
            <a:pPr marL="1143000" lvl="2" indent="-228600" rtl="0">
              <a:spcBef>
                <a:spcPts val="0"/>
              </a:spcBef>
              <a:buClr>
                <a:schemeClr val="dk1"/>
              </a:buClr>
              <a:buSzPct val="100000"/>
              <a:buChar char="•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Disassembly most critical approach</a:t>
            </a:r>
          </a:p>
          <a:p>
            <a:pPr marL="1143000" lvl="2" indent="-228600" rtl="0">
              <a:spcBef>
                <a:spcPts val="0"/>
              </a:spcBef>
              <a:buClr>
                <a:schemeClr val="dk1"/>
              </a:buClr>
              <a:buSzPct val="100000"/>
              <a:buChar char="•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Upgrading (eg Neopost), standardisation and product roadmaps can manage technology lifecycles </a:t>
            </a:r>
          </a:p>
          <a:p>
            <a:pPr marL="742950" lvl="1" indent="-285750" rtl="0">
              <a:spcBef>
                <a:spcPts val="0"/>
              </a:spcBef>
              <a:buClr>
                <a:schemeClr val="dk1"/>
              </a:buClr>
              <a:buSzPct val="100000"/>
              <a:buChar char="–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Advanced materials not a concern and/or motivator for companies profiled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914400" lvl="1" indent="-228600" rtl="0">
              <a:spcBef>
                <a:spcPts val="0"/>
              </a:spcBef>
              <a:buClr>
                <a:schemeClr val="dk1"/>
              </a:buClr>
              <a:buFont typeface="Questrial"/>
            </a:pPr>
            <a:r>
              <a:rPr lang="en" sz="1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EEE- Electronics and Electrical Equipments</a:t>
            </a:r>
          </a:p>
          <a:p>
            <a:pPr marL="914400" lvl="1" indent="-228600">
              <a:spcBef>
                <a:spcPts val="0"/>
              </a:spcBef>
              <a:buClr>
                <a:schemeClr val="dk1"/>
              </a:buClr>
              <a:buFont typeface="Questrial"/>
            </a:pPr>
            <a:r>
              <a:rPr lang="en" sz="1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HDOR - Heavy duty off-road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Design features suited to remanufacturing, but understanding how to manage durability and lightweighting in remanufacturing</a:t>
            </a:r>
          </a:p>
          <a:p>
            <a:pPr marL="457200" lvl="0" indent="-228600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7</a:t>
            </a:fld>
            <a:endParaRPr lang="e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Part interfacing - disassembly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Damage correction  - 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Quality assurance - 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Cleaning  -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‹N°›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‹N°›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‹N°›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5200"/>
            </a:lvl1pPr>
            <a:lvl2pPr lvl="1" algn="ctr" rtl="0">
              <a:spcBef>
                <a:spcPts val="0"/>
              </a:spcBef>
              <a:buSzPct val="100000"/>
              <a:defRPr sz="5200"/>
            </a:lvl2pPr>
            <a:lvl3pPr lvl="2" algn="ctr" rtl="0">
              <a:spcBef>
                <a:spcPts val="0"/>
              </a:spcBef>
              <a:buSzPct val="100000"/>
              <a:defRPr sz="5200"/>
            </a:lvl3pPr>
            <a:lvl4pPr lvl="3" algn="ctr" rtl="0">
              <a:spcBef>
                <a:spcPts val="0"/>
              </a:spcBef>
              <a:buSzPct val="100000"/>
              <a:defRPr sz="5200"/>
            </a:lvl4pPr>
            <a:lvl5pPr lvl="4" algn="ctr" rtl="0">
              <a:spcBef>
                <a:spcPts val="0"/>
              </a:spcBef>
              <a:buSzPct val="100000"/>
              <a:defRPr sz="5200"/>
            </a:lvl5pPr>
            <a:lvl6pPr lvl="5" algn="ctr" rtl="0">
              <a:spcBef>
                <a:spcPts val="0"/>
              </a:spcBef>
              <a:buSzPct val="100000"/>
              <a:defRPr sz="5200"/>
            </a:lvl6pPr>
            <a:lvl7pPr lvl="6" algn="ctr" rtl="0">
              <a:spcBef>
                <a:spcPts val="0"/>
              </a:spcBef>
              <a:buSzPct val="100000"/>
              <a:defRPr sz="5200"/>
            </a:lvl7pPr>
            <a:lvl8pPr lvl="7" algn="ctr" rtl="0">
              <a:spcBef>
                <a:spcPts val="0"/>
              </a:spcBef>
              <a:buSzPct val="100000"/>
              <a:defRPr sz="5200"/>
            </a:lvl8pPr>
            <a:lvl9pPr lvl="8" algn="ctr" rtl="0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‹N°›</a:t>
            </a:fld>
            <a:endParaRPr lang="e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defRPr sz="3600"/>
            </a:lvl1pPr>
            <a:lvl2pPr lvl="1" algn="ctr" rtl="0">
              <a:spcBef>
                <a:spcPts val="0"/>
              </a:spcBef>
              <a:buSzPct val="100000"/>
              <a:defRPr sz="3600"/>
            </a:lvl2pPr>
            <a:lvl3pPr lvl="2" algn="ctr" rtl="0">
              <a:spcBef>
                <a:spcPts val="0"/>
              </a:spcBef>
              <a:buSzPct val="100000"/>
              <a:defRPr sz="3600"/>
            </a:lvl3pPr>
            <a:lvl4pPr lvl="3" algn="ctr" rtl="0">
              <a:spcBef>
                <a:spcPts val="0"/>
              </a:spcBef>
              <a:buSzPct val="100000"/>
              <a:defRPr sz="3600"/>
            </a:lvl4pPr>
            <a:lvl5pPr lvl="4" algn="ctr" rtl="0">
              <a:spcBef>
                <a:spcPts val="0"/>
              </a:spcBef>
              <a:buSzPct val="100000"/>
              <a:defRPr sz="3600"/>
            </a:lvl5pPr>
            <a:lvl6pPr lvl="5" algn="ctr" rtl="0">
              <a:spcBef>
                <a:spcPts val="0"/>
              </a:spcBef>
              <a:buSzPct val="100000"/>
              <a:defRPr sz="3600"/>
            </a:lvl6pPr>
            <a:lvl7pPr lvl="6" algn="ctr" rtl="0">
              <a:spcBef>
                <a:spcPts val="0"/>
              </a:spcBef>
              <a:buSzPct val="100000"/>
              <a:defRPr sz="3600"/>
            </a:lvl7pPr>
            <a:lvl8pPr lvl="7" algn="ctr" rtl="0">
              <a:spcBef>
                <a:spcPts val="0"/>
              </a:spcBef>
              <a:buSzPct val="100000"/>
              <a:defRPr sz="3600"/>
            </a:lvl8pPr>
            <a:lvl9pPr lvl="8" algn="ctr" rtl="0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‹N°›</a:t>
            </a:fld>
            <a:endParaRPr lang="e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‹N°›</a:t>
            </a:fld>
            <a:endParaRPr lang="e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‹N°›</a:t>
            </a:fld>
            <a:endParaRPr lang="e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‹N°›</a:t>
            </a:fld>
            <a:endParaRPr lang="e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‹N°›</a:t>
            </a:fld>
            <a:endParaRPr lang="e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SzPct val="100000"/>
              <a:defRPr sz="4800"/>
            </a:lvl1pPr>
            <a:lvl2pPr lvl="1" rtl="0">
              <a:spcBef>
                <a:spcPts val="0"/>
              </a:spcBef>
              <a:buSzPct val="100000"/>
              <a:defRPr sz="4800"/>
            </a:lvl2pPr>
            <a:lvl3pPr lvl="2" rtl="0">
              <a:spcBef>
                <a:spcPts val="0"/>
              </a:spcBef>
              <a:buSzPct val="100000"/>
              <a:defRPr sz="4800"/>
            </a:lvl3pPr>
            <a:lvl4pPr lvl="3" rtl="0">
              <a:spcBef>
                <a:spcPts val="0"/>
              </a:spcBef>
              <a:buSzPct val="100000"/>
              <a:defRPr sz="4800"/>
            </a:lvl4pPr>
            <a:lvl5pPr lvl="4" rtl="0">
              <a:spcBef>
                <a:spcPts val="0"/>
              </a:spcBef>
              <a:buSzPct val="100000"/>
              <a:defRPr sz="4800"/>
            </a:lvl5pPr>
            <a:lvl6pPr lvl="5" rtl="0">
              <a:spcBef>
                <a:spcPts val="0"/>
              </a:spcBef>
              <a:buSzPct val="100000"/>
              <a:defRPr sz="4800"/>
            </a:lvl6pPr>
            <a:lvl7pPr lvl="6" rtl="0">
              <a:spcBef>
                <a:spcPts val="0"/>
              </a:spcBef>
              <a:buSzPct val="100000"/>
              <a:defRPr sz="4800"/>
            </a:lvl7pPr>
            <a:lvl8pPr lvl="7" rtl="0">
              <a:spcBef>
                <a:spcPts val="0"/>
              </a:spcBef>
              <a:buSzPct val="100000"/>
              <a:defRPr sz="4800"/>
            </a:lvl8pPr>
            <a:lvl9pPr lvl="8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‹N°›</a:t>
            </a:fld>
            <a:endParaRPr lang="e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4200"/>
            </a:lvl1pPr>
            <a:lvl2pPr lvl="1" algn="ctr" rtl="0">
              <a:spcBef>
                <a:spcPts val="0"/>
              </a:spcBef>
              <a:buSzPct val="100000"/>
              <a:defRPr sz="4200"/>
            </a:lvl2pPr>
            <a:lvl3pPr lvl="2" algn="ctr" rtl="0">
              <a:spcBef>
                <a:spcPts val="0"/>
              </a:spcBef>
              <a:buSzPct val="100000"/>
              <a:defRPr sz="4200"/>
            </a:lvl3pPr>
            <a:lvl4pPr lvl="3" algn="ctr" rtl="0">
              <a:spcBef>
                <a:spcPts val="0"/>
              </a:spcBef>
              <a:buSzPct val="100000"/>
              <a:defRPr sz="4200"/>
            </a:lvl4pPr>
            <a:lvl5pPr lvl="4" algn="ctr" rtl="0">
              <a:spcBef>
                <a:spcPts val="0"/>
              </a:spcBef>
              <a:buSzPct val="100000"/>
              <a:defRPr sz="4200"/>
            </a:lvl5pPr>
            <a:lvl6pPr lvl="5" algn="ctr" rtl="0">
              <a:spcBef>
                <a:spcPts val="0"/>
              </a:spcBef>
              <a:buSzPct val="100000"/>
              <a:defRPr sz="4200"/>
            </a:lvl6pPr>
            <a:lvl7pPr lvl="6" algn="ctr" rtl="0">
              <a:spcBef>
                <a:spcPts val="0"/>
              </a:spcBef>
              <a:buSzPct val="100000"/>
              <a:defRPr sz="4200"/>
            </a:lvl7pPr>
            <a:lvl8pPr lvl="7" algn="ctr" rtl="0">
              <a:spcBef>
                <a:spcPts val="0"/>
              </a:spcBef>
              <a:buSzPct val="100000"/>
              <a:defRPr sz="4200"/>
            </a:lvl8pPr>
            <a:lvl9pPr lvl="8" algn="ctr" rtl="0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‹N°›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‹N°›</a:t>
            </a:fld>
            <a:endParaRPr lang="e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‹N°›</a:t>
            </a:fld>
            <a:endParaRPr lang="e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12000"/>
            </a:lvl1pPr>
            <a:lvl2pPr lvl="1" algn="ctr" rtl="0">
              <a:spcBef>
                <a:spcPts val="0"/>
              </a:spcBef>
              <a:buSzPct val="100000"/>
              <a:defRPr sz="12000"/>
            </a:lvl2pPr>
            <a:lvl3pPr lvl="2" algn="ctr" rtl="0">
              <a:spcBef>
                <a:spcPts val="0"/>
              </a:spcBef>
              <a:buSzPct val="100000"/>
              <a:defRPr sz="12000"/>
            </a:lvl3pPr>
            <a:lvl4pPr lvl="3" algn="ctr" rtl="0">
              <a:spcBef>
                <a:spcPts val="0"/>
              </a:spcBef>
              <a:buSzPct val="100000"/>
              <a:defRPr sz="12000"/>
            </a:lvl4pPr>
            <a:lvl5pPr lvl="4" algn="ctr" rtl="0">
              <a:spcBef>
                <a:spcPts val="0"/>
              </a:spcBef>
              <a:buSzPct val="100000"/>
              <a:defRPr sz="12000"/>
            </a:lvl5pPr>
            <a:lvl6pPr lvl="5" algn="ctr" rtl="0">
              <a:spcBef>
                <a:spcPts val="0"/>
              </a:spcBef>
              <a:buSzPct val="100000"/>
              <a:defRPr sz="12000"/>
            </a:lvl6pPr>
            <a:lvl7pPr lvl="6" algn="ctr" rtl="0">
              <a:spcBef>
                <a:spcPts val="0"/>
              </a:spcBef>
              <a:buSzPct val="100000"/>
              <a:defRPr sz="12000"/>
            </a:lvl7pPr>
            <a:lvl8pPr lvl="7" algn="ctr" rtl="0">
              <a:spcBef>
                <a:spcPts val="0"/>
              </a:spcBef>
              <a:buSzPct val="100000"/>
              <a:defRPr sz="12000"/>
            </a:lvl8pPr>
            <a:lvl9pPr lvl="8" algn="ctr" rtl="0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‹N°›</a:t>
            </a:fld>
            <a:endParaRPr lang="e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‹N°›</a:t>
            </a:fld>
            <a:endParaRPr lang="e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69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56908" y="1164055"/>
            <a:ext cx="78303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1200"/>
              </a:spcBef>
              <a:defRPr sz="2000"/>
            </a:lvl1pPr>
            <a:lvl2pPr lvl="1" rtl="0">
              <a:spcBef>
                <a:spcPts val="1200"/>
              </a:spcBef>
              <a:defRPr sz="1800"/>
            </a:lvl2pPr>
            <a:lvl3pPr lvl="2" rtl="0">
              <a:spcBef>
                <a:spcPts val="1200"/>
              </a:spcBef>
              <a:defRPr sz="1600"/>
            </a:lvl3pPr>
            <a:lvl4pPr lvl="3" rtl="0">
              <a:spcBef>
                <a:spcPts val="1200"/>
              </a:spcBef>
              <a:defRPr sz="1400"/>
            </a:lvl4pPr>
            <a:lvl5pPr lvl="4" rtl="0">
              <a:spcBef>
                <a:spcPts val="1200"/>
              </a:spcBef>
              <a:defRPr sz="14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8526846" y="4905761"/>
            <a:ext cx="6129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e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Shape 10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244" y="4678032"/>
            <a:ext cx="989400" cy="43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 txBox="1"/>
          <p:nvPr/>
        </p:nvSpPr>
        <p:spPr>
          <a:xfrm>
            <a:off x="6695996" y="4816796"/>
            <a:ext cx="1511100" cy="31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" sz="9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Funded by the Horizon 2020</a:t>
            </a:r>
          </a:p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" sz="9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Framework Programme of the European Union</a:t>
            </a:r>
          </a:p>
        </p:txBody>
      </p:sp>
      <p:pic>
        <p:nvPicPr>
          <p:cNvPr id="108" name="Shape 1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85146" y="4764660"/>
            <a:ext cx="654600" cy="3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‹N°›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‹N°›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‹N°›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‹N°›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‹N°›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‹N°›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‹N°›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gi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‹N°›</a:t>
            </a:fld>
            <a:endParaRPr lang="en" sz="1000">
              <a:solidFill>
                <a:schemeClr val="dk2"/>
              </a:solidFill>
            </a:endParaRPr>
          </a:p>
        </p:txBody>
      </p:sp>
      <p:pic>
        <p:nvPicPr>
          <p:cNvPr id="9" name="Shape 9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895174" y="4255749"/>
            <a:ext cx="1639200" cy="101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10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01924" y="4283932"/>
            <a:ext cx="1339225" cy="802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11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838723" y="4404785"/>
            <a:ext cx="1584451" cy="560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12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4056451" y="4237087"/>
            <a:ext cx="1339225" cy="89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hape 13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8010999" y="4431810"/>
            <a:ext cx="914800" cy="62157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‹N°›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8.pn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5.png"/><Relationship Id="rId5" Type="http://schemas.openxmlformats.org/officeDocument/2006/relationships/image" Target="../media/image13.gif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/>
        </p:nvSpPr>
        <p:spPr>
          <a:xfrm>
            <a:off x="0" y="0"/>
            <a:ext cx="9174900" cy="3733500"/>
          </a:xfrm>
          <a:prstGeom prst="rect">
            <a:avLst/>
          </a:prstGeom>
          <a:solidFill>
            <a:srgbClr val="3D85C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Remanufacturing: View from Design 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Prof. Nancy Bocken,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Dr Sharon Prendeville, David Peck</a:t>
            </a:r>
          </a:p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Grenoble 16th March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>
                <a:latin typeface="Questrial"/>
                <a:ea typeface="Questrial"/>
                <a:cs typeface="Questrial"/>
                <a:sym typeface="Questrial"/>
              </a:rPr>
              <a:t>Benefits</a:t>
            </a:r>
          </a:p>
        </p:txBody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Lato"/>
              <a:buChar char="➢"/>
            </a:pPr>
            <a:r>
              <a:rPr lang="en" sz="14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Economic</a:t>
            </a:r>
          </a:p>
          <a:p>
            <a:pPr marL="914400" lvl="1" indent="-317500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Lato"/>
              <a:buChar char="○"/>
            </a:pPr>
            <a:r>
              <a:rPr lang="en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eg lower production costs, revenue generations, new markets, increased competitiveness, business diversification</a:t>
            </a:r>
          </a:p>
          <a:p>
            <a:pPr marL="457200" lvl="0" indent="-317500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➢"/>
            </a:pPr>
            <a:r>
              <a:rPr lang="en"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Environmental</a:t>
            </a:r>
          </a:p>
          <a:p>
            <a:pPr marL="914400" lvl="1" indent="-317500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○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eg waste reduction, GHG reduction, material savings</a:t>
            </a:r>
          </a:p>
          <a:p>
            <a:pPr marL="457200" lvl="0" indent="-317500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➢"/>
            </a:pPr>
            <a:r>
              <a:rPr lang="en"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Social</a:t>
            </a:r>
          </a:p>
          <a:p>
            <a:pPr marL="914400" lvl="1" indent="-317500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○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eg skilled and semi-skilled jobs,  cohesive local workforces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>
                <a:latin typeface="Questrial"/>
                <a:ea typeface="Questrial"/>
                <a:cs typeface="Questrial"/>
                <a:sym typeface="Questrial"/>
              </a:rPr>
              <a:t>Challenges</a:t>
            </a:r>
          </a:p>
        </p:txBody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Lato"/>
              <a:buChar char="➢"/>
            </a:pPr>
            <a:r>
              <a:rPr lang="en"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Standards for DfRem at national and EU level</a:t>
            </a:r>
          </a:p>
          <a:p>
            <a:pPr marL="457200" marR="0" lvl="0" indent="-3175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➢"/>
            </a:pPr>
            <a:r>
              <a:rPr lang="en"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 access to critical product life cycle data (e.g optimal point for remanufacturing / design files)</a:t>
            </a:r>
          </a:p>
          <a:p>
            <a:pPr marL="457200" marR="0" lvl="0" indent="-3175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➢"/>
            </a:pPr>
            <a:r>
              <a:rPr lang="en"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Lack of within and between company information sharing, to inform new product development</a:t>
            </a:r>
          </a:p>
          <a:p>
            <a:pPr marL="457200" marR="0" lvl="0" indent="-3175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➢"/>
            </a:pPr>
            <a:r>
              <a:rPr lang="en"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Blocking patents and lack of access to design files and Bill of Materials data</a:t>
            </a:r>
          </a:p>
          <a:p>
            <a:pPr marL="457200" marR="0" lvl="0" indent="-3175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➢"/>
            </a:pPr>
            <a:r>
              <a:rPr lang="en"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Need for collaborations between OEMs and independent remanufacturers who have remanufacturing know-how</a:t>
            </a:r>
          </a:p>
          <a:p>
            <a:pPr marL="457200" marR="0" lvl="0" indent="-3175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➢"/>
            </a:pPr>
            <a:r>
              <a:rPr lang="en"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… … and more (D3.2 report)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>
                <a:latin typeface="Questrial"/>
                <a:ea typeface="Questrial"/>
                <a:cs typeface="Questrial"/>
                <a:sym typeface="Questrial"/>
              </a:rPr>
              <a:t>Conclusions</a:t>
            </a:r>
          </a:p>
        </p:txBody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311700" y="11312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➢"/>
            </a:pPr>
            <a:r>
              <a:rPr lang="en"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Design for Reman is still an underdeveloped and underexplored field</a:t>
            </a:r>
          </a:p>
          <a:p>
            <a:pPr marL="457200" marR="0" lvl="0" indent="-3175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➢"/>
            </a:pPr>
            <a:r>
              <a:rPr lang="en"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Design for Reman is largely ignored and often opportunistic rather than strategic </a:t>
            </a:r>
          </a:p>
          <a:p>
            <a:pPr marL="457200" marR="0" lvl="0" indent="-3175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➢"/>
            </a:pPr>
            <a:r>
              <a:rPr lang="en"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More needs to be done to make Reman more effective </a:t>
            </a:r>
          </a:p>
          <a:p>
            <a:pPr marL="457200" marR="0" lvl="0" indent="-3175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➢"/>
            </a:pPr>
            <a:r>
              <a:rPr lang="en"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Some companies use upgrade strategies and servicability as part of the design</a:t>
            </a:r>
          </a:p>
          <a:p>
            <a:pPr marL="457200" marR="0" lvl="0" indent="-3175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➢"/>
            </a:pPr>
            <a:r>
              <a:rPr lang="en"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Design is clearly linked to the need for new business models and technology</a:t>
            </a:r>
          </a:p>
          <a:p>
            <a:pPr marL="457200" marR="0" lvl="0" indent="-3175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➢"/>
            </a:pPr>
            <a:r>
              <a:rPr lang="en"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Recommendations for companies:</a:t>
            </a:r>
          </a:p>
          <a:p>
            <a:pPr marL="914400" marR="0" lvl="1" indent="-3175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○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Consider Design for Reman as a strategic opportunity</a:t>
            </a:r>
          </a:p>
          <a:p>
            <a:pPr marL="914400" marR="0" lvl="1" indent="-3175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○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Consider collaboration with third parties to learn from their reman capabilities </a:t>
            </a:r>
          </a:p>
          <a:p>
            <a:pPr marL="914400" marR="0" lvl="1" indent="-3175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○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</a:t>
            </a:r>
            <a:r>
              <a:rPr lang="en"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nnovate design, business models and technology in paralle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</a:t>
            </a:r>
          </a:p>
          <a:p>
            <a:pPr marL="914400" marR="0" lvl="1" indent="-3175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○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Potential to use RFID and tracking technology to track materials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-25" y="1750300"/>
            <a:ext cx="91440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600" b="1">
                <a:latin typeface="Questrial"/>
                <a:ea typeface="Questrial"/>
                <a:cs typeface="Questrial"/>
                <a:sym typeface="Questrial"/>
              </a:rPr>
              <a:t>Thank You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>
                <a:latin typeface="Questrial"/>
                <a:ea typeface="Questrial"/>
                <a:cs typeface="Questrial"/>
                <a:sym typeface="Questrial"/>
              </a:rPr>
              <a:t>Objectives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Lato"/>
              <a:buChar char="➢"/>
            </a:pPr>
            <a:r>
              <a:rPr lang="en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Understanding of DfRem activities through real world examples</a:t>
            </a: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Lato"/>
              <a:buChar char="➢"/>
            </a:pPr>
            <a:r>
              <a:rPr lang="en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Linkages between DfRem and business models</a:t>
            </a:r>
          </a:p>
          <a:p>
            <a:pPr marL="457200" lvl="0" indent="-342900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Lato"/>
              <a:buChar char="➢"/>
            </a:pPr>
            <a:r>
              <a:rPr lang="en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Pros and cons of specific product designs from economic and environmental perspectives</a:t>
            </a:r>
          </a:p>
          <a:p>
            <a:pPr marL="457200" lvl="0" indent="-342900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Lato"/>
              <a:buChar char="➢"/>
            </a:pPr>
            <a:r>
              <a:rPr lang="en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Challenges companies experience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>
                <a:latin typeface="Questrial"/>
                <a:ea typeface="Questrial"/>
                <a:cs typeface="Questrial"/>
                <a:sym typeface="Questrial"/>
              </a:rPr>
              <a:t>Activities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8575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Char char="•"/>
            </a:pPr>
            <a:r>
              <a:rPr lang="en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12 case studies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</a:pPr>
            <a:r>
              <a:rPr lang="en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seven OEMs / five independents / two consortia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</a:pPr>
            <a:r>
              <a:rPr lang="en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sectors: EEE, auto, ICT, Medical devices, furniture, HDOR</a:t>
            </a:r>
          </a:p>
          <a:p>
            <a:pPr marL="4572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8575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Char char="•"/>
            </a:pPr>
            <a:r>
              <a:rPr lang="en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13 interviews / 10 site visits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85750" lvl="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Char char="•"/>
            </a:pPr>
            <a:r>
              <a:rPr lang="en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Desk research, literature review and analysis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837558"/>
            <a:ext cx="10376975" cy="7336831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Shape 135"/>
          <p:cNvSpPr/>
          <p:nvPr/>
        </p:nvSpPr>
        <p:spPr>
          <a:xfrm>
            <a:off x="-436375" y="-134400"/>
            <a:ext cx="5509500" cy="6916200"/>
          </a:xfrm>
          <a:prstGeom prst="rect">
            <a:avLst/>
          </a:prstGeom>
          <a:solidFill>
            <a:srgbClr val="FFFFFF">
              <a:alpha val="72940"/>
            </a:srgbClr>
          </a:solidFill>
          <a:ln w="254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Shape 1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4175" y="598625"/>
            <a:ext cx="1962150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Shape 137"/>
          <p:cNvSpPr/>
          <p:nvPr/>
        </p:nvSpPr>
        <p:spPr>
          <a:xfrm>
            <a:off x="125325" y="2108400"/>
            <a:ext cx="5832300" cy="2654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8" name="Shape 138"/>
          <p:cNvSpPr txBox="1"/>
          <p:nvPr/>
        </p:nvSpPr>
        <p:spPr>
          <a:xfrm>
            <a:off x="248500" y="2489400"/>
            <a:ext cx="6640200" cy="245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	 	 	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Location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: Treforest, Wales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Type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: OEM</a:t>
            </a:r>
          </a:p>
          <a:p>
            <a:pPr lvl="0" rtl="0">
              <a:spcBef>
                <a:spcPts val="0"/>
              </a:spcBef>
              <a:buNone/>
            </a:pPr>
            <a:r>
              <a:rPr lang="en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Maturity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: Piloting / Experienced</a:t>
            </a:r>
          </a:p>
          <a:p>
            <a:pPr lvl="0" rtl="0">
              <a:spcBef>
                <a:spcPts val="0"/>
              </a:spcBef>
              <a:buNone/>
            </a:pPr>
            <a:r>
              <a:rPr lang="en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Product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: Furniture (task chairs) / Mid-high end​</a:t>
            </a:r>
          </a:p>
          <a:p>
            <a:pPr marL="457200" lvl="0" indent="387350" rtl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Designed for serviceability / robust /high residual value</a:t>
            </a:r>
          </a:p>
          <a:p>
            <a:pPr marL="457200" lvl="0" indent="387350" rtl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Product Life: 5 years</a:t>
            </a:r>
          </a:p>
          <a:p>
            <a:pPr marL="457200" lvl="0" indent="387350" rtl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Good supply &amp; good demand​</a:t>
            </a:r>
          </a:p>
          <a:p>
            <a:pPr lvl="0" rtl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Markets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: Corporate clients​ / business-to-business ​</a:t>
            </a:r>
          </a:p>
          <a:p>
            <a:pPr lvl="0" rtl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/>
        </p:nvSpPr>
        <p:spPr>
          <a:xfrm>
            <a:off x="-48325" y="-24050"/>
            <a:ext cx="9231000" cy="5240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625" y="1244675"/>
            <a:ext cx="1962150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Shape 145"/>
          <p:cNvSpPr txBox="1"/>
          <p:nvPr/>
        </p:nvSpPr>
        <p:spPr>
          <a:xfrm>
            <a:off x="257199" y="1589987"/>
            <a:ext cx="4512300" cy="2460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rtl="0">
              <a:spcBef>
                <a:spcPts val="0"/>
              </a:spcBef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  <a:p>
            <a:pPr marL="457200" lvl="0" indent="-228600" rtl="0">
              <a:spcBef>
                <a:spcPts val="0"/>
              </a:spcBef>
              <a:buFont typeface="Lato"/>
              <a:buChar char="➢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durable materials (eg aluminium), </a:t>
            </a:r>
          </a:p>
          <a:p>
            <a:pPr marL="457200" lvl="0" indent="-228600" rtl="0">
              <a:spcBef>
                <a:spcPts val="0"/>
              </a:spcBef>
              <a:buFont typeface="Lato"/>
              <a:buChar char="➢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streamlining parts and integrating functions</a:t>
            </a:r>
          </a:p>
          <a:p>
            <a:pPr marL="457200" lvl="0" indent="-228600" rtl="0">
              <a:spcBef>
                <a:spcPts val="0"/>
              </a:spcBef>
              <a:buFont typeface="Lato"/>
              <a:buChar char="➢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easy manually disassembly to facilitate efficient remanufacturing / limited fasteners (fig)</a:t>
            </a:r>
          </a:p>
          <a:p>
            <a:pPr marL="457200" lvl="0" indent="-228600" rtl="0">
              <a:spcBef>
                <a:spcPts val="0"/>
              </a:spcBef>
              <a:buFont typeface="Lato"/>
              <a:buChar char="➢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upholstery and castors as well as the seat foam can be easily removed</a:t>
            </a:r>
          </a:p>
        </p:txBody>
      </p:sp>
      <p:pic>
        <p:nvPicPr>
          <p:cNvPr id="146" name="Shape 1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58420" y="1168049"/>
            <a:ext cx="2008379" cy="274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47350" y="1201550"/>
            <a:ext cx="1759324" cy="2740400"/>
          </a:xfrm>
          <a:prstGeom prst="rect">
            <a:avLst/>
          </a:prstGeom>
          <a:noFill/>
          <a:ln w="254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54449" y="-112399"/>
            <a:ext cx="9715948" cy="632547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Shape 153"/>
          <p:cNvSpPr/>
          <p:nvPr/>
        </p:nvSpPr>
        <p:spPr>
          <a:xfrm>
            <a:off x="-100400" y="3071725"/>
            <a:ext cx="5832300" cy="1427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/>
          <p:nvPr/>
        </p:nvSpPr>
        <p:spPr>
          <a:xfrm>
            <a:off x="-436375" y="-134400"/>
            <a:ext cx="5509500" cy="6916200"/>
          </a:xfrm>
          <a:prstGeom prst="rect">
            <a:avLst/>
          </a:prstGeom>
          <a:solidFill>
            <a:srgbClr val="FFFFFF">
              <a:alpha val="72940"/>
            </a:srgbClr>
          </a:solidFill>
          <a:ln w="254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Shape 155"/>
          <p:cNvSpPr txBox="1"/>
          <p:nvPr/>
        </p:nvSpPr>
        <p:spPr>
          <a:xfrm>
            <a:off x="93075" y="2795775"/>
            <a:ext cx="4525200" cy="187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	 	 	</a:t>
            </a:r>
          </a:p>
          <a:p>
            <a:pPr lvl="0" rtl="0">
              <a:spcBef>
                <a:spcPts val="0"/>
              </a:spcBef>
              <a:buNone/>
            </a:pPr>
            <a:r>
              <a:rPr lang="en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Company:	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Fuel Cell Recovery (FCR)</a:t>
            </a:r>
          </a:p>
          <a:p>
            <a:pPr lvl="0" rtl="0">
              <a:spcBef>
                <a:spcPts val="0"/>
              </a:spcBef>
              <a:buNone/>
            </a:pPr>
            <a:r>
              <a:rPr lang="en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Location:	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United Kingdom</a:t>
            </a:r>
          </a:p>
          <a:p>
            <a:pPr lvl="0" rtl="0">
              <a:spcBef>
                <a:spcPts val="0"/>
              </a:spcBef>
              <a:buNone/>
            </a:pPr>
            <a:r>
              <a:rPr lang="en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Product: 	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Hydrogen Fuel Cell stack</a:t>
            </a:r>
          </a:p>
          <a:p>
            <a:pPr lvl="0" rtl="0">
              <a:spcBef>
                <a:spcPts val="0"/>
              </a:spcBef>
              <a:buNone/>
            </a:pPr>
            <a:r>
              <a:rPr lang="en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Maturity: 	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Piloting</a:t>
            </a:r>
          </a:p>
        </p:txBody>
      </p:sp>
      <p:pic>
        <p:nvPicPr>
          <p:cNvPr id="156" name="Shape 1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4375" y="133625"/>
            <a:ext cx="1657350" cy="7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209574" y="133625"/>
            <a:ext cx="914549" cy="91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Shape 15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29439" y="171750"/>
            <a:ext cx="1988830" cy="913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Shape 15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209575" y="1228698"/>
            <a:ext cx="2731299" cy="378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034470" y="1228700"/>
            <a:ext cx="1583800" cy="624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/>
        </p:nvSpPr>
        <p:spPr>
          <a:xfrm>
            <a:off x="-97675" y="4314300"/>
            <a:ext cx="9414300" cy="869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7" name="Shape 167"/>
          <p:cNvSpPr txBox="1"/>
          <p:nvPr/>
        </p:nvSpPr>
        <p:spPr>
          <a:xfrm>
            <a:off x="1039400" y="919875"/>
            <a:ext cx="3430200" cy="293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317500" algn="just" rtl="0">
              <a:lnSpc>
                <a:spcPct val="138000"/>
              </a:lnSpc>
              <a:spcBef>
                <a:spcPts val="0"/>
              </a:spcBef>
              <a:buClr>
                <a:schemeClr val="dk1"/>
              </a:buClr>
              <a:buFont typeface="Lato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Joining methods, fasteners, part connections</a:t>
            </a:r>
          </a:p>
          <a:p>
            <a:pPr marL="0" lvl="0" indent="-317500" algn="just" rtl="0">
              <a:lnSpc>
                <a:spcPct val="138000"/>
              </a:lnSpc>
              <a:spcBef>
                <a:spcPts val="0"/>
              </a:spcBef>
              <a:buClr>
                <a:schemeClr val="dk1"/>
              </a:buClr>
              <a:buFont typeface="Lato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(eg avoiding gaskets attached with strong adhesive)</a:t>
            </a:r>
          </a:p>
          <a:p>
            <a:pPr marL="0" lvl="0" indent="-317500" algn="just" rtl="0">
              <a:lnSpc>
                <a:spcPct val="138000"/>
              </a:lnSpc>
              <a:spcBef>
                <a:spcPts val="0"/>
              </a:spcBef>
              <a:buClr>
                <a:schemeClr val="dk1"/>
              </a:buClr>
              <a:buFont typeface="Lato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Lightweighting (fragility of components, risk break during handling (brittle flow field plates made of graphite)</a:t>
            </a:r>
          </a:p>
          <a:p>
            <a:pPr marL="0" lvl="0" indent="-317500" algn="just" rtl="0">
              <a:lnSpc>
                <a:spcPct val="138000"/>
              </a:lnSpc>
              <a:spcBef>
                <a:spcPts val="0"/>
              </a:spcBef>
              <a:buClr>
                <a:schemeClr val="dk1"/>
              </a:buClr>
              <a:buFont typeface="Lato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RFID tags, electronic data logs and sensors –  measure voltage and temperature of the cells to assess condition / trigger the reman ops</a:t>
            </a:r>
          </a:p>
          <a:p>
            <a:pPr marL="0" lvl="0" indent="-3175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Lato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Tracking history as well as data about Bills of Materials, known failure modes, test data and original performance and build specifications</a:t>
            </a:r>
          </a:p>
        </p:txBody>
      </p:sp>
      <p:pic>
        <p:nvPicPr>
          <p:cNvPr id="168" name="Shape 1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9599" y="805875"/>
            <a:ext cx="4580899" cy="3079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5209" y="4231875"/>
            <a:ext cx="870889" cy="869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69137" y="4314300"/>
            <a:ext cx="1657350" cy="7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26350" y="4262187"/>
            <a:ext cx="1761861" cy="80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Shape 17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28250" y="4465049"/>
            <a:ext cx="2327525" cy="322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Shape 17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392545" y="4314300"/>
            <a:ext cx="1583800" cy="624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691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56907" y="1088159"/>
            <a:ext cx="7830300" cy="3447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80" name="Shape 1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275" y="-93850"/>
            <a:ext cx="10817100" cy="617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Shape 181"/>
          <p:cNvSpPr/>
          <p:nvPr/>
        </p:nvSpPr>
        <p:spPr>
          <a:xfrm>
            <a:off x="0" y="-93850"/>
            <a:ext cx="3961200" cy="6916200"/>
          </a:xfrm>
          <a:prstGeom prst="rect">
            <a:avLst/>
          </a:prstGeom>
          <a:solidFill>
            <a:srgbClr val="FFFFFF">
              <a:alpha val="72940"/>
            </a:srgbClr>
          </a:solidFill>
          <a:ln w="254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2" name="Shape 1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175" y="70573"/>
            <a:ext cx="2627193" cy="1017574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Shape 183"/>
          <p:cNvSpPr txBox="1"/>
          <p:nvPr/>
        </p:nvSpPr>
        <p:spPr>
          <a:xfrm>
            <a:off x="86175" y="1645675"/>
            <a:ext cx="6640200" cy="314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20000"/>
              </a:lnSpc>
              <a:spcBef>
                <a:spcPts val="0"/>
              </a:spcBef>
              <a:buNone/>
            </a:pP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lvl="0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	 	 	</a:t>
            </a:r>
          </a:p>
          <a:p>
            <a:pPr lvl="0" rtl="0">
              <a:spcBef>
                <a:spcPts val="0"/>
              </a:spcBef>
              <a:buNone/>
            </a:pPr>
            <a:r>
              <a:rPr lang="en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Company:	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Philips Healthcare</a:t>
            </a:r>
          </a:p>
          <a:p>
            <a:pPr lvl="0" rtl="0">
              <a:spcBef>
                <a:spcPts val="0"/>
              </a:spcBef>
              <a:buNone/>
            </a:pPr>
            <a:r>
              <a:rPr lang="en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Location:	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Best, The Netherlands</a:t>
            </a:r>
          </a:p>
          <a:p>
            <a:pPr lvl="0" rtl="0">
              <a:spcBef>
                <a:spcPts val="0"/>
              </a:spcBef>
              <a:buNone/>
            </a:pPr>
            <a:r>
              <a:rPr lang="en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Product: 	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Diamond Select Allura Xper FD20/10 </a:t>
            </a:r>
          </a:p>
          <a:p>
            <a:pPr marL="457200" lvl="0" indent="45720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Interventional X-ray system</a:t>
            </a:r>
          </a:p>
          <a:p>
            <a:pPr lvl="0" rtl="0">
              <a:spcBef>
                <a:spcPts val="0"/>
              </a:spcBef>
              <a:buNone/>
            </a:pPr>
            <a:r>
              <a:rPr lang="en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Type: 	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OEM</a:t>
            </a:r>
          </a:p>
          <a:p>
            <a:pPr lvl="0" rtl="0">
              <a:spcBef>
                <a:spcPts val="0"/>
              </a:spcBef>
              <a:buNone/>
            </a:pPr>
            <a:r>
              <a:rPr lang="en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Maturity: 	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Experienced</a:t>
            </a:r>
          </a:p>
          <a:p>
            <a:pPr lvl="0" rtl="0">
              <a:lnSpc>
                <a:spcPct val="120000"/>
              </a:lnSpc>
              <a:spcBef>
                <a:spcPts val="0"/>
              </a:spcBef>
              <a:buNone/>
            </a:pP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lvl="0" rtl="0">
              <a:lnSpc>
                <a:spcPct val="120000"/>
              </a:lnSpc>
              <a:spcBef>
                <a:spcPts val="0"/>
              </a:spcBef>
              <a:buNone/>
            </a:pP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lvl="0" rtl="0">
              <a:lnSpc>
                <a:spcPct val="120000"/>
              </a:lnSpc>
              <a:spcBef>
                <a:spcPts val="0"/>
              </a:spcBef>
              <a:buNone/>
            </a:pP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Shape 1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-270228"/>
            <a:ext cx="9273600" cy="6187199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Shape 189"/>
          <p:cNvSpPr/>
          <p:nvPr/>
        </p:nvSpPr>
        <p:spPr>
          <a:xfrm>
            <a:off x="-436375" y="-134400"/>
            <a:ext cx="9782100" cy="6916200"/>
          </a:xfrm>
          <a:prstGeom prst="rect">
            <a:avLst/>
          </a:prstGeom>
          <a:solidFill>
            <a:srgbClr val="FFFFFF">
              <a:alpha val="72940"/>
            </a:srgbClr>
          </a:solidFill>
          <a:ln w="254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Shape 190"/>
          <p:cNvSpPr/>
          <p:nvPr/>
        </p:nvSpPr>
        <p:spPr>
          <a:xfrm>
            <a:off x="1180650" y="2042300"/>
            <a:ext cx="4902300" cy="2048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91" name="Shape 19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75885" y="6184201"/>
            <a:ext cx="1074300" cy="660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Shape 19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62064" y="6176917"/>
            <a:ext cx="747300" cy="592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3" name="Shape 193"/>
          <p:cNvCxnSpPr/>
          <p:nvPr/>
        </p:nvCxnSpPr>
        <p:spPr>
          <a:xfrm>
            <a:off x="-1136212" y="5923280"/>
            <a:ext cx="11779800" cy="0"/>
          </a:xfrm>
          <a:prstGeom prst="straightConnector1">
            <a:avLst/>
          </a:prstGeom>
          <a:noFill/>
          <a:ln w="254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4" name="Shape 194"/>
          <p:cNvSpPr/>
          <p:nvPr/>
        </p:nvSpPr>
        <p:spPr>
          <a:xfrm>
            <a:off x="3461889" y="2820460"/>
            <a:ext cx="2445600" cy="10257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Shape 195"/>
          <p:cNvSpPr txBox="1"/>
          <p:nvPr/>
        </p:nvSpPr>
        <p:spPr>
          <a:xfrm>
            <a:off x="3765649" y="2988550"/>
            <a:ext cx="1838100" cy="461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2400" b="1">
                <a:latin typeface="Lato"/>
                <a:ea typeface="Lato"/>
                <a:cs typeface="Lato"/>
                <a:sym typeface="Lato"/>
              </a:rPr>
              <a:t>4. Cleaning</a:t>
            </a:r>
          </a:p>
        </p:txBody>
      </p:sp>
      <p:sp>
        <p:nvSpPr>
          <p:cNvPr id="196" name="Shape 196"/>
          <p:cNvSpPr/>
          <p:nvPr/>
        </p:nvSpPr>
        <p:spPr>
          <a:xfrm>
            <a:off x="961188" y="1747613"/>
            <a:ext cx="2445600" cy="10257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Shape 197"/>
          <p:cNvSpPr txBox="1"/>
          <p:nvPr/>
        </p:nvSpPr>
        <p:spPr>
          <a:xfrm>
            <a:off x="1016750" y="1829600"/>
            <a:ext cx="2176500" cy="83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ctr" rtl="0">
              <a:spcBef>
                <a:spcPts val="0"/>
              </a:spcBef>
              <a:buNone/>
            </a:pPr>
            <a:r>
              <a:rPr lang="en" sz="2400" b="1">
                <a:latin typeface="Lato"/>
                <a:ea typeface="Lato"/>
                <a:cs typeface="Lato"/>
                <a:sym typeface="Lato"/>
              </a:rPr>
              <a:t>1. Part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2400" b="1">
                <a:latin typeface="Lato"/>
                <a:ea typeface="Lato"/>
                <a:cs typeface="Lato"/>
                <a:sym typeface="Lato"/>
              </a:rPr>
              <a:t>interfacing</a:t>
            </a:r>
          </a:p>
        </p:txBody>
      </p:sp>
      <p:sp>
        <p:nvSpPr>
          <p:cNvPr id="198" name="Shape 198"/>
          <p:cNvSpPr/>
          <p:nvPr/>
        </p:nvSpPr>
        <p:spPr>
          <a:xfrm>
            <a:off x="3461910" y="1747614"/>
            <a:ext cx="2445600" cy="10257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Shape 199"/>
          <p:cNvSpPr txBox="1"/>
          <p:nvPr/>
        </p:nvSpPr>
        <p:spPr>
          <a:xfrm>
            <a:off x="3590197" y="1876600"/>
            <a:ext cx="2061300" cy="8310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2400" b="1">
                <a:latin typeface="Lato"/>
                <a:ea typeface="Lato"/>
                <a:cs typeface="Lato"/>
                <a:sym typeface="Lato"/>
              </a:rPr>
              <a:t>2. Damage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2400" b="1">
                <a:latin typeface="Lato"/>
                <a:ea typeface="Lato"/>
                <a:cs typeface="Lato"/>
                <a:sym typeface="Lato"/>
              </a:rPr>
              <a:t>correction</a:t>
            </a:r>
          </a:p>
        </p:txBody>
      </p:sp>
      <p:sp>
        <p:nvSpPr>
          <p:cNvPr id="200" name="Shape 200"/>
          <p:cNvSpPr/>
          <p:nvPr/>
        </p:nvSpPr>
        <p:spPr>
          <a:xfrm>
            <a:off x="961188" y="2831635"/>
            <a:ext cx="2445600" cy="10257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Shape 201"/>
          <p:cNvSpPr txBox="1"/>
          <p:nvPr/>
        </p:nvSpPr>
        <p:spPr>
          <a:xfrm>
            <a:off x="1016743" y="2831633"/>
            <a:ext cx="1706700" cy="83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2400" b="1">
                <a:latin typeface="Lato"/>
                <a:ea typeface="Lato"/>
                <a:cs typeface="Lato"/>
                <a:sym typeface="Lato"/>
              </a:rPr>
              <a:t>3. Quality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2400" b="1">
                <a:latin typeface="Lato"/>
                <a:ea typeface="Lato"/>
                <a:cs typeface="Lato"/>
                <a:sym typeface="Lato"/>
              </a:rPr>
              <a:t>assurance</a:t>
            </a:r>
          </a:p>
        </p:txBody>
      </p:sp>
      <p:sp>
        <p:nvSpPr>
          <p:cNvPr id="202" name="Shape 202"/>
          <p:cNvSpPr txBox="1"/>
          <p:nvPr/>
        </p:nvSpPr>
        <p:spPr>
          <a:xfrm rot="-533">
            <a:off x="2430435" y="1481993"/>
            <a:ext cx="19335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800" b="1">
                <a:solidFill>
                  <a:srgbClr val="FFFFFF"/>
                </a:solidFill>
                <a:highlight>
                  <a:srgbClr val="434343"/>
                </a:highlight>
                <a:latin typeface="Lato"/>
                <a:ea typeface="Lato"/>
                <a:cs typeface="Lato"/>
                <a:sym typeface="Lato"/>
              </a:rPr>
              <a:t>Component level</a:t>
            </a:r>
          </a:p>
        </p:txBody>
      </p:sp>
      <p:pic>
        <p:nvPicPr>
          <p:cNvPr id="203" name="Shape 20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75885" y="6184201"/>
            <a:ext cx="1074300" cy="660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Shape 20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62064" y="6176917"/>
            <a:ext cx="747300" cy="592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5" name="Shape 205"/>
          <p:cNvCxnSpPr/>
          <p:nvPr/>
        </p:nvCxnSpPr>
        <p:spPr>
          <a:xfrm>
            <a:off x="-1136212" y="5923280"/>
            <a:ext cx="11779800" cy="0"/>
          </a:xfrm>
          <a:prstGeom prst="straightConnector1">
            <a:avLst/>
          </a:prstGeom>
          <a:noFill/>
          <a:ln w="254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6" name="Shape 206"/>
          <p:cNvSpPr txBox="1"/>
          <p:nvPr/>
        </p:nvSpPr>
        <p:spPr>
          <a:xfrm>
            <a:off x="266250" y="743775"/>
            <a:ext cx="7484400" cy="54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 b="1">
                <a:latin typeface="Questrial"/>
                <a:ea typeface="Questrial"/>
                <a:cs typeface="Questrial"/>
                <a:sym typeface="Questrial"/>
              </a:rPr>
              <a:t> Framework for Design for Refurb.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rgbClr val="262626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07" name="Shape 207"/>
          <p:cNvSpPr txBox="1"/>
          <p:nvPr/>
        </p:nvSpPr>
        <p:spPr>
          <a:xfrm>
            <a:off x="225650" y="5338550"/>
            <a:ext cx="4626000" cy="461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Questrial"/>
                <a:ea typeface="Questrial"/>
                <a:cs typeface="Questrial"/>
                <a:sym typeface="Questrial"/>
              </a:rPr>
              <a:t>Nina Borsma (master’s)</a:t>
            </a:r>
          </a:p>
        </p:txBody>
      </p:sp>
      <p:sp>
        <p:nvSpPr>
          <p:cNvPr id="208" name="Shape 208"/>
          <p:cNvSpPr txBox="1"/>
          <p:nvPr/>
        </p:nvSpPr>
        <p:spPr>
          <a:xfrm rot="-409">
            <a:off x="2555727" y="3573427"/>
            <a:ext cx="25221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800" b="1">
                <a:solidFill>
                  <a:srgbClr val="FFFFFF"/>
                </a:solidFill>
                <a:highlight>
                  <a:srgbClr val="434343"/>
                </a:highlight>
                <a:latin typeface="Lato"/>
                <a:ea typeface="Lato"/>
                <a:cs typeface="Lato"/>
                <a:sym typeface="Lato"/>
              </a:rPr>
              <a:t>Performance level</a:t>
            </a:r>
          </a:p>
        </p:txBody>
      </p:sp>
      <p:pic>
        <p:nvPicPr>
          <p:cNvPr id="209" name="Shape 209"/>
          <p:cNvPicPr preferRelativeResize="0"/>
          <p:nvPr/>
        </p:nvPicPr>
        <p:blipFill rotWithShape="1">
          <a:blip r:embed="rId6">
            <a:alphaModFix/>
          </a:blip>
          <a:srcRect l="10527" t="7571" r="10732" b="60018"/>
          <a:stretch/>
        </p:blipFill>
        <p:spPr>
          <a:xfrm>
            <a:off x="4922536" y="3492649"/>
            <a:ext cx="3847800" cy="224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591</Words>
  <Application>Microsoft Office PowerPoint</Application>
  <PresentationFormat>Affichage à l'écran (16:9)</PresentationFormat>
  <Paragraphs>112</Paragraphs>
  <Slides>13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13</vt:i4>
      </vt:variant>
    </vt:vector>
  </HeadingPairs>
  <TitlesOfParts>
    <vt:vector size="19" baseType="lpstr">
      <vt:lpstr>Arial</vt:lpstr>
      <vt:lpstr>Calibri</vt:lpstr>
      <vt:lpstr>Lato</vt:lpstr>
      <vt:lpstr>Questrial</vt:lpstr>
      <vt:lpstr>simple-light-2</vt:lpstr>
      <vt:lpstr>simple-light-2</vt:lpstr>
      <vt:lpstr>Remanufacturing: View from Design </vt:lpstr>
      <vt:lpstr>Objectives</vt:lpstr>
      <vt:lpstr>Activities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Benefits</vt:lpstr>
      <vt:lpstr>Challenges</vt:lpstr>
      <vt:lpstr>Conclusions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Remanufacturing: View from Design</dc:title>
  <dc:creator>Camille Jourdain</dc:creator>
  <cp:lastModifiedBy>Camille Jourdain</cp:lastModifiedBy>
  <cp:revision>2</cp:revision>
  <dcterms:modified xsi:type="dcterms:W3CDTF">2016-03-15T08:55:58Z</dcterms:modified>
</cp:coreProperties>
</file>